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71" r:id="rId4"/>
    <p:sldId id="269" r:id="rId5"/>
    <p:sldId id="272" r:id="rId6"/>
    <p:sldId id="270" r:id="rId7"/>
    <p:sldId id="279" r:id="rId8"/>
    <p:sldId id="285" r:id="rId9"/>
    <p:sldId id="286" r:id="rId10"/>
    <p:sldId id="263" r:id="rId11"/>
    <p:sldId id="266" r:id="rId12"/>
    <p:sldId id="267" r:id="rId13"/>
    <p:sldId id="262" r:id="rId14"/>
    <p:sldId id="273" r:id="rId15"/>
    <p:sldId id="257" r:id="rId16"/>
    <p:sldId id="258" r:id="rId17"/>
    <p:sldId id="259" r:id="rId18"/>
    <p:sldId id="264" r:id="rId19"/>
    <p:sldId id="274" r:id="rId20"/>
    <p:sldId id="265" r:id="rId21"/>
    <p:sldId id="276" r:id="rId22"/>
    <p:sldId id="277" r:id="rId23"/>
    <p:sldId id="278" r:id="rId24"/>
    <p:sldId id="283" r:id="rId25"/>
    <p:sldId id="284" r:id="rId26"/>
    <p:sldId id="280" r:id="rId27"/>
    <p:sldId id="281" r:id="rId28"/>
    <p:sldId id="282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428" autoAdjust="0"/>
  </p:normalViewPr>
  <p:slideViewPr>
    <p:cSldViewPr snapToGrid="0">
      <p:cViewPr varScale="1">
        <p:scale>
          <a:sx n="53" d="100"/>
          <a:sy n="53" d="100"/>
        </p:scale>
        <p:origin x="11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5D6BD-4BD5-424F-A1F3-7F91F08D9AA6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35169-C94E-43E0-8FFB-093B4C2C6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6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5169-C94E-43E0-8FFB-093B4C2C6A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Wen: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 of movies and television on Chinese Tourists perception toward international tourism destinations</a:t>
            </a:r>
          </a:p>
          <a:p>
            <a:r>
              <a:rPr lang="en-US" sz="1200" dirty="0" smtClean="0"/>
              <a:t>Hudson: Film tourism and destination marketing: The case of Captain Corelli's Mandolin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Hudson: Promoting destinations via film tourism: An empirical identification of supporting marketing initiatives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5169-C94E-43E0-8FFB-093B4C2C6A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7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content provider or end-user writes a description/sentence.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The service receives an API request.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The NLP pipeline processes the request.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The service returns an API response.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Preprocessing:</a:t>
            </a:r>
            <a:endParaRPr lang="en-US" dirty="0" smtClean="0"/>
          </a:p>
          <a:p>
            <a:r>
              <a:rPr lang="en-US" dirty="0" smtClean="0"/>
              <a:t>1. The function takes a string of words as input and converts them to lowercase, while</a:t>
            </a:r>
          </a:p>
          <a:p>
            <a:r>
              <a:rPr lang="en-US" dirty="0" smtClean="0"/>
              <a:t>also handling capital letters and dashes (-, _).</a:t>
            </a:r>
          </a:p>
          <a:p>
            <a:r>
              <a:rPr lang="en-US" dirty="0" smtClean="0"/>
              <a:t>2. It uses the </a:t>
            </a:r>
            <a:r>
              <a:rPr lang="en-US" dirty="0" err="1" smtClean="0"/>
              <a:t>word_tokenize</a:t>
            </a:r>
            <a:r>
              <a:rPr lang="en-US" dirty="0" smtClean="0"/>
              <a:t>() function from the NLTK library to remove all punctuation</a:t>
            </a:r>
          </a:p>
          <a:p>
            <a:r>
              <a:rPr lang="en-US" dirty="0" smtClean="0"/>
              <a:t>from the input.</a:t>
            </a:r>
          </a:p>
          <a:p>
            <a:r>
              <a:rPr lang="en-US" dirty="0" smtClean="0"/>
              <a:t>3. It splits the resulting string into a list of unique words.</a:t>
            </a:r>
          </a:p>
          <a:p>
            <a:r>
              <a:rPr lang="en-US" dirty="0" smtClean="0"/>
              <a:t>4. It lemmatizes the words in the list using the </a:t>
            </a:r>
            <a:r>
              <a:rPr lang="en-US" dirty="0" err="1" smtClean="0"/>
              <a:t>WordNetLemmatizer</a:t>
            </a:r>
            <a:r>
              <a:rPr lang="en-US" dirty="0" smtClean="0"/>
              <a:t> class from the</a:t>
            </a:r>
          </a:p>
          <a:p>
            <a:r>
              <a:rPr lang="en-US" dirty="0" err="1" smtClean="0"/>
              <a:t>nltk.stem</a:t>
            </a:r>
            <a:r>
              <a:rPr lang="en-US" dirty="0" smtClean="0"/>
              <a:t> package.</a:t>
            </a:r>
          </a:p>
          <a:p>
            <a:r>
              <a:rPr lang="en-US" dirty="0" smtClean="0"/>
              <a:t>5. It removes all </a:t>
            </a:r>
            <a:r>
              <a:rPr lang="en-US" dirty="0" err="1" smtClean="0"/>
              <a:t>stopwords</a:t>
            </a:r>
            <a:r>
              <a:rPr lang="en-US" dirty="0" smtClean="0"/>
              <a:t> from the list using the </a:t>
            </a:r>
            <a:r>
              <a:rPr lang="en-US" dirty="0" err="1" smtClean="0"/>
              <a:t>stopword</a:t>
            </a:r>
            <a:r>
              <a:rPr lang="en-US" dirty="0" smtClean="0"/>
              <a:t> corpus from the </a:t>
            </a:r>
            <a:r>
              <a:rPr lang="en-US" dirty="0" err="1" smtClean="0"/>
              <a:t>nltk.copus</a:t>
            </a:r>
            <a:endParaRPr lang="en-US" dirty="0" smtClean="0"/>
          </a:p>
          <a:p>
            <a:r>
              <a:rPr lang="en-US" dirty="0" smtClean="0"/>
              <a:t>package.</a:t>
            </a:r>
          </a:p>
          <a:p>
            <a:endParaRPr lang="en-US" dirty="0" smtClean="0"/>
          </a:p>
          <a:p>
            <a:r>
              <a:rPr lang="en-US" dirty="0" smtClean="0"/>
              <a:t>NLP</a:t>
            </a:r>
            <a:r>
              <a:rPr lang="en-US" baseline="0" dirty="0" smtClean="0"/>
              <a:t> analysis: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process (a) uses the set of words proposed by the user to find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embeddings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second process (b) uses the set of all nouns found in the user’s input.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third process (c) uses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themain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 of the sentence that comes before determiners,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adverbs, or subordinating conjunctions, if they exist.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overall effectiveness of the NLP service on the validation sets have a total of 88% accuracy.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5169-C94E-43E0-8FFB-093B4C2C6A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84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AUC 99.4</a:t>
            </a:r>
          </a:p>
          <a:p>
            <a:r>
              <a:rPr lang="en-US" dirty="0" smtClean="0"/>
              <a:t>Classes that completely</a:t>
            </a:r>
            <a:r>
              <a:rPr lang="en-US" baseline="0" dirty="0" smtClean="0"/>
              <a:t> fail in ResNet:</a:t>
            </a:r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-“Greek urban landscape”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miscategorized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“Byzantine architecture” and “village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(island)”. This is because the background in some samples of “Byzantine architecture”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often a Greek city, for instance when a church is depicted.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-”ancient ruins” are classified as “ancient amphitheater”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-”Traditional Greek architecture”, which mostly consists of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 stone buildings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 “ancient ruins” or “village (island)”.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5169-C94E-43E0-8FFB-093B4C2C6A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0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5169-C94E-43E0-8FFB-093B4C2C6A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LoockMe Dataset v3</a:t>
            </a:r>
            <a:br>
              <a:rPr lang="en-US" dirty="0" smtClean="0"/>
            </a:br>
            <a:r>
              <a:rPr lang="en-US" dirty="0" smtClean="0"/>
              <a:t>198 classes</a:t>
            </a:r>
          </a:p>
          <a:p>
            <a:r>
              <a:rPr lang="en-US" dirty="0" smtClean="0"/>
              <a:t>&gt;3000</a:t>
            </a:r>
            <a:r>
              <a:rPr lang="en-US" baseline="0" dirty="0" smtClean="0"/>
              <a:t> images</a:t>
            </a:r>
            <a:br>
              <a:rPr lang="en-US" baseline="0" dirty="0" smtClean="0"/>
            </a:br>
            <a:r>
              <a:rPr lang="en-US" baseline="0" dirty="0" smtClean="0"/>
              <a:t>&gt;4000 bounding boxes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5169-C94E-43E0-8FFB-093B4C2C6A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0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AC319-B7C6-4857-9626-7D60858E61A1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2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C746-7717-4033-91E2-BC7F8C433E02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FFA8-8562-4483-9555-D8EBA7C60CF8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3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7B6DE-C43D-40F8-B919-7DDF870FA1C5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6C16-416A-4711-BA05-AA1362D6C71A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6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42EA-4B32-4015-B03F-4EB58AA1F771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1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F4FD7-454D-4EC8-8357-3A70A431F7B0}" type="datetime1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172E-7416-44F3-B95D-AE9EFF86B4BE}" type="datetime1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6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2B3C-E275-49B9-B3F5-6DBC3DDE30A6}" type="datetime1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CCCC-CF65-4F26-8A44-B00008A31948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1BC6-6C61-477C-91A6-431BDB06B96F}" type="datetime1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944-D56E-4BD0-BC74-F7742B6E6261}" type="datetime1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592A5-22E5-47EE-9C64-98BFDCED7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8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18" Type="http://schemas.openxmlformats.org/officeDocument/2006/relationships/image" Target="../media/image39.jpg"/><Relationship Id="rId26" Type="http://schemas.openxmlformats.org/officeDocument/2006/relationships/image" Target="../media/image47.jpg"/><Relationship Id="rId3" Type="http://schemas.openxmlformats.org/officeDocument/2006/relationships/image" Target="../media/image24.jpg"/><Relationship Id="rId21" Type="http://schemas.openxmlformats.org/officeDocument/2006/relationships/image" Target="../media/image42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17" Type="http://schemas.openxmlformats.org/officeDocument/2006/relationships/image" Target="../media/image38.jpg"/><Relationship Id="rId25" Type="http://schemas.openxmlformats.org/officeDocument/2006/relationships/image" Target="../media/image46.jpg"/><Relationship Id="rId2" Type="http://schemas.openxmlformats.org/officeDocument/2006/relationships/image" Target="../media/image2.png"/><Relationship Id="rId16" Type="http://schemas.openxmlformats.org/officeDocument/2006/relationships/image" Target="../media/image37.jp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24" Type="http://schemas.openxmlformats.org/officeDocument/2006/relationships/image" Target="../media/image45.jpg"/><Relationship Id="rId5" Type="http://schemas.openxmlformats.org/officeDocument/2006/relationships/image" Target="../media/image26.jpg"/><Relationship Id="rId15" Type="http://schemas.openxmlformats.org/officeDocument/2006/relationships/image" Target="../media/image36.jpg"/><Relationship Id="rId23" Type="http://schemas.openxmlformats.org/officeDocument/2006/relationships/image" Target="../media/image44.jpg"/><Relationship Id="rId10" Type="http://schemas.openxmlformats.org/officeDocument/2006/relationships/image" Target="../media/image31.jpg"/><Relationship Id="rId19" Type="http://schemas.openxmlformats.org/officeDocument/2006/relationships/image" Target="../media/image40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jpg"/><Relationship Id="rId2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2.png"/><Relationship Id="rId10" Type="http://schemas.openxmlformats.org/officeDocument/2006/relationships/image" Target="../media/image55.jpg"/><Relationship Id="rId4" Type="http://schemas.openxmlformats.org/officeDocument/2006/relationships/image" Target="../media/image50.jpg"/><Relationship Id="rId9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LoockMe: An Ever Evolving Artificial Intelligence Platform for Location Scouting in Greece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Eleftherios Trivizakis</a:t>
            </a:r>
          </a:p>
          <a:p>
            <a:r>
              <a:rPr lang="en-US" dirty="0" smtClean="0"/>
              <a:t>PhD candidate</a:t>
            </a:r>
          </a:p>
          <a:p>
            <a:r>
              <a:rPr lang="en-US" dirty="0" smtClean="0"/>
              <a:t>Computational </a:t>
            </a:r>
            <a:r>
              <a:rPr lang="en-US" dirty="0" err="1" smtClean="0"/>
              <a:t>BioMedicine</a:t>
            </a:r>
            <a:r>
              <a:rPr lang="en-US" dirty="0" smtClean="0"/>
              <a:t> Laboratory</a:t>
            </a:r>
          </a:p>
          <a:p>
            <a:r>
              <a:rPr lang="en-US" dirty="0" smtClean="0"/>
              <a:t>Institute of Computer Science</a:t>
            </a:r>
          </a:p>
          <a:p>
            <a:r>
              <a:rPr lang="en-US" dirty="0" smtClean="0"/>
              <a:t>Foundation for Research and Technology - Hellas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2099"/>
            <a:ext cx="3489961" cy="1065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pic>
        <p:nvPicPr>
          <p:cNvPr id="1028" name="Picture 4" descr="https://eannconf.org/2023/wp-content/uploads/sites/3/2022/10/cropped-EANN-01-1024x263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38" y="5881353"/>
            <a:ext cx="3455096" cy="88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Natural language processing and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language processing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LoockMe dictionary for film terms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How it was obtained?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Scrape the best film offices for the most popular search terms</a:t>
            </a:r>
          </a:p>
          <a:p>
            <a:r>
              <a:rPr lang="en-US" dirty="0" smtClean="0"/>
              <a:t>Consult the film and production experts of the consortium</a:t>
            </a:r>
          </a:p>
          <a:p>
            <a:r>
              <a:rPr lang="en-US" dirty="0" smtClean="0"/>
              <a:t>Adapt the dictionary to the Greek landscape &amp; culture</a:t>
            </a:r>
          </a:p>
          <a:p>
            <a:r>
              <a:rPr lang="en-US" dirty="0" smtClean="0"/>
              <a:t>Identify a subgroup of terms for image analysis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994772" y="3134382"/>
            <a:ext cx="1386390" cy="933033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key words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3162146" y="3145738"/>
            <a:ext cx="1369518" cy="921678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film terms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873" y="2810813"/>
            <a:ext cx="1265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Film offices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67293" y="2810813"/>
            <a:ext cx="1539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Domain experts</a:t>
            </a:r>
            <a:endParaRPr lang="en-US" sz="1600" dirty="0"/>
          </a:p>
        </p:txBody>
      </p:sp>
      <p:sp>
        <p:nvSpPr>
          <p:cNvPr id="13" name="Rectangular Callout 12"/>
          <p:cNvSpPr/>
          <p:nvPr/>
        </p:nvSpPr>
        <p:spPr>
          <a:xfrm>
            <a:off x="617272" y="4604417"/>
            <a:ext cx="2364768" cy="287020"/>
          </a:xfrm>
          <a:prstGeom prst="wedgeRectCallout">
            <a:avLst>
              <a:gd name="adj1" fmla="val 48443"/>
              <a:gd name="adj2" fmla="val 90306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</a:t>
            </a:r>
            <a:r>
              <a:rPr lang="en-US" sz="1600" dirty="0" smtClean="0">
                <a:solidFill>
                  <a:schemeClr val="tx1"/>
                </a:solidFill>
              </a:rPr>
              <a:t>maging classes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17272" y="5105199"/>
            <a:ext cx="2364768" cy="287020"/>
          </a:xfrm>
          <a:prstGeom prst="wedgeRectCallout">
            <a:avLst>
              <a:gd name="adj1" fmla="val -47649"/>
              <a:gd name="adj2" fmla="val 94278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LoockMe terms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617272" y="5657363"/>
            <a:ext cx="2364768" cy="287020"/>
          </a:xfrm>
          <a:prstGeom prst="wedgeRectCallout">
            <a:avLst>
              <a:gd name="adj1" fmla="val 46953"/>
              <a:gd name="adj2" fmla="val 8633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Front-end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2638587" y="2657309"/>
            <a:ext cx="264049" cy="3139478"/>
          </a:xfrm>
          <a:prstGeom prst="rightBrace">
            <a:avLst>
              <a:gd name="adj1" fmla="val 146900"/>
              <a:gd name="adj2" fmla="val 5041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760047" y="4856528"/>
            <a:ext cx="1380956" cy="1162054"/>
            <a:chOff x="8673785" y="5143821"/>
            <a:chExt cx="820609" cy="690530"/>
          </a:xfrm>
        </p:grpSpPr>
        <p:sp>
          <p:nvSpPr>
            <p:cNvPr id="22" name="Shape 21"/>
            <p:cNvSpPr/>
            <p:nvPr/>
          </p:nvSpPr>
          <p:spPr>
            <a:xfrm>
              <a:off x="8673785" y="5143821"/>
              <a:ext cx="820609" cy="690530"/>
            </a:xfrm>
            <a:prstGeom prst="gear9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Shape 4"/>
            <p:cNvSpPr/>
            <p:nvPr/>
          </p:nvSpPr>
          <p:spPr>
            <a:xfrm>
              <a:off x="8829042" y="5305574"/>
              <a:ext cx="510095" cy="354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smart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solidFill>
                    <a:schemeClr val="tx1"/>
                  </a:solidFill>
                </a:rPr>
                <a:t>search</a:t>
              </a:r>
              <a:endParaRPr lang="en-US" sz="105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22785" y="4521439"/>
            <a:ext cx="890452" cy="813142"/>
            <a:chOff x="8266060" y="5003888"/>
            <a:chExt cx="529135" cy="483195"/>
          </a:xfrm>
        </p:grpSpPr>
        <p:sp>
          <p:nvSpPr>
            <p:cNvPr id="20" name="Shape 19"/>
            <p:cNvSpPr/>
            <p:nvPr/>
          </p:nvSpPr>
          <p:spPr>
            <a:xfrm>
              <a:off x="8266060" y="5003888"/>
              <a:ext cx="529135" cy="483195"/>
            </a:xfrm>
            <a:prstGeom prst="gear6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Shape 6"/>
            <p:cNvSpPr/>
            <p:nvPr/>
          </p:nvSpPr>
          <p:spPr>
            <a:xfrm>
              <a:off x="8394384" y="5126269"/>
              <a:ext cx="272487" cy="238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0" kern="1200" dirty="0" smtClean="0">
                  <a:solidFill>
                    <a:schemeClr val="tx1"/>
                  </a:solidFill>
                </a:rPr>
                <a:t>NLP</a:t>
              </a:r>
              <a:endParaRPr lang="en-US" sz="1050" b="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4754" y="6325049"/>
            <a:ext cx="468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Team: </a:t>
            </a:r>
            <a:r>
              <a:rPr lang="en-US" sz="1400" dirty="0" err="1" smtClean="0"/>
              <a:t>Aidonis</a:t>
            </a:r>
            <a:r>
              <a:rPr lang="en-US" sz="1400" dirty="0" smtClean="0"/>
              <a:t> V., </a:t>
            </a:r>
            <a:r>
              <a:rPr lang="en-US" sz="1400" dirty="0" err="1" smtClean="0"/>
              <a:t>Pezoulas</a:t>
            </a:r>
            <a:r>
              <a:rPr lang="en-US" sz="1400" dirty="0" smtClean="0"/>
              <a:t> V., </a:t>
            </a:r>
            <a:r>
              <a:rPr lang="en-US" sz="1400" dirty="0" err="1" smtClean="0"/>
              <a:t>Goletsis</a:t>
            </a:r>
            <a:r>
              <a:rPr lang="en-US" sz="1400" dirty="0" smtClean="0"/>
              <a:t> Y., </a:t>
            </a:r>
            <a:r>
              <a:rPr lang="en-US" sz="1400" dirty="0" err="1" smtClean="0"/>
              <a:t>Chondromatidou</a:t>
            </a:r>
            <a:r>
              <a:rPr lang="en-US" sz="1400" dirty="0" smtClean="0"/>
              <a:t> L.</a:t>
            </a:r>
          </a:p>
          <a:p>
            <a:r>
              <a:rPr lang="en-US" sz="1400" dirty="0" smtClean="0"/>
              <a:t>Institute: FORTH </a:t>
            </a:r>
            <a:r>
              <a:rPr lang="en-US" sz="1400" dirty="0" err="1" smtClean="0"/>
              <a:t>Ioannina</a:t>
            </a:r>
            <a:r>
              <a:rPr lang="en-US" sz="1400" dirty="0" smtClean="0"/>
              <a:t> &amp; </a:t>
            </a:r>
            <a:r>
              <a:rPr lang="en-US" sz="1400" dirty="0" err="1" smtClean="0"/>
              <a:t>Heraklion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216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Greek locations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Imaging data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6" y="2779776"/>
            <a:ext cx="5619167" cy="340988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first version of the LoockMe dataset v0.5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</a:t>
            </a:r>
            <a:r>
              <a:rPr lang="en-US" dirty="0" smtClean="0"/>
              <a:t>pen-source image scraper</a:t>
            </a:r>
          </a:p>
          <a:p>
            <a:r>
              <a:rPr lang="en-US" dirty="0" smtClean="0"/>
              <a:t>Copyright-free images</a:t>
            </a:r>
          </a:p>
          <a:p>
            <a:r>
              <a:rPr lang="en-US" dirty="0" smtClean="0"/>
              <a:t>Greek locations</a:t>
            </a:r>
          </a:p>
          <a:p>
            <a:r>
              <a:rPr lang="en-US" dirty="0" smtClean="0"/>
              <a:t>Categories</a:t>
            </a:r>
          </a:p>
          <a:p>
            <a:pPr lvl="1"/>
            <a:r>
              <a:rPr lang="en-US" dirty="0" smtClean="0"/>
              <a:t>“ancient </a:t>
            </a:r>
            <a:r>
              <a:rPr lang="en-US" dirty="0"/>
              <a:t>amphitheater</a:t>
            </a:r>
            <a:r>
              <a:rPr lang="en-US" dirty="0" smtClean="0"/>
              <a:t>” (</a:t>
            </a:r>
            <a:r>
              <a:rPr lang="en-US" dirty="0"/>
              <a:t>164</a:t>
            </a:r>
            <a:r>
              <a:rPr lang="en-US" dirty="0" smtClean="0"/>
              <a:t>), “</a:t>
            </a:r>
            <a:r>
              <a:rPr lang="en-US" dirty="0"/>
              <a:t>ancient temple” (171), “</a:t>
            </a:r>
            <a:r>
              <a:rPr lang="en-US" dirty="0" smtClean="0"/>
              <a:t>Byzantine architecture</a:t>
            </a:r>
            <a:r>
              <a:rPr lang="en-US" dirty="0"/>
              <a:t>” (43), “Greek urban landscape</a:t>
            </a:r>
            <a:r>
              <a:rPr lang="en-US" dirty="0" smtClean="0"/>
              <a:t>” (</a:t>
            </a:r>
            <a:r>
              <a:rPr lang="en-US" dirty="0"/>
              <a:t>29), “village (island)” (129), “old port” (39</a:t>
            </a:r>
            <a:r>
              <a:rPr lang="en-US" dirty="0" smtClean="0"/>
              <a:t>), “</a:t>
            </a:r>
            <a:r>
              <a:rPr lang="en-US" dirty="0"/>
              <a:t>olive grove” (57), “ancient ruins” (33</a:t>
            </a:r>
            <a:r>
              <a:rPr lang="en-US" dirty="0" smtClean="0"/>
              <a:t>), “</a:t>
            </a:r>
            <a:r>
              <a:rPr lang="en-US" dirty="0"/>
              <a:t>traditional Greek architecture” (23), “traditional stone bridge” (89), “vineyard” (136</a:t>
            </a:r>
            <a:r>
              <a:rPr lang="en-US" dirty="0" smtClean="0"/>
              <a:t>), “</a:t>
            </a:r>
            <a:r>
              <a:rPr lang="en-US" dirty="0"/>
              <a:t>windmill” (107), “saltpan” (18</a:t>
            </a:r>
            <a:r>
              <a:rPr lang="en-US" dirty="0" smtClean="0"/>
              <a:t>)</a:t>
            </a:r>
          </a:p>
          <a:p>
            <a:r>
              <a:rPr lang="en-US" dirty="0" smtClean="0"/>
              <a:t>All images were resized to 256 by 256 pixels</a:t>
            </a:r>
          </a:p>
          <a:p>
            <a:r>
              <a:rPr lang="en-US" dirty="0" smtClean="0"/>
              <a:t>The dataset </a:t>
            </a:r>
            <a:r>
              <a:rPr lang="en-US" dirty="0"/>
              <a:t>consists of 1038 samples across 13 </a:t>
            </a:r>
            <a:r>
              <a:rPr lang="en-US" dirty="0" smtClean="0"/>
              <a:t>categories.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756" y="6334780"/>
            <a:ext cx="417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Team: </a:t>
            </a:r>
            <a:r>
              <a:rPr lang="en-US" sz="1400" dirty="0" err="1" smtClean="0"/>
              <a:t>Oikonomou</a:t>
            </a:r>
            <a:r>
              <a:rPr lang="en-US" sz="1400" dirty="0" smtClean="0"/>
              <a:t> N., Trivizakis E.</a:t>
            </a:r>
          </a:p>
          <a:p>
            <a:r>
              <a:rPr lang="en-US" sz="1400" dirty="0" smtClean="0"/>
              <a:t>Institute: FORTH </a:t>
            </a:r>
            <a:r>
              <a:rPr lang="en-US" sz="1400" dirty="0" err="1" smtClean="0"/>
              <a:t>Heraklion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user to the AI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AI concept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LoockMe AI – combine text &amp; image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9187"/>
            <a:ext cx="5787663" cy="2796666"/>
          </a:xfrm>
        </p:spPr>
      </p:pic>
      <p:pic>
        <p:nvPicPr>
          <p:cNvPr id="11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6032" y="2402505"/>
            <a:ext cx="5741543" cy="35776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860" y="6280919"/>
            <a:ext cx="110825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1. Deng</a:t>
            </a:r>
            <a:r>
              <a:rPr lang="en-US" sz="1050" dirty="0"/>
              <a:t>, </a:t>
            </a:r>
            <a:r>
              <a:rPr lang="en-US" sz="1050" dirty="0" err="1"/>
              <a:t>Jia</a:t>
            </a:r>
            <a:r>
              <a:rPr lang="en-US" sz="1050" dirty="0"/>
              <a:t>, et al. "</a:t>
            </a:r>
            <a:r>
              <a:rPr lang="en-US" sz="1050" dirty="0" err="1"/>
              <a:t>Imagenet</a:t>
            </a:r>
            <a:r>
              <a:rPr lang="en-US" sz="1050" dirty="0"/>
              <a:t>: A large-scale hierarchical image database." </a:t>
            </a:r>
            <a:r>
              <a:rPr lang="en-US" sz="1050" i="1" dirty="0"/>
              <a:t>2009 IEEE conference on computer vision and pattern recognition</a:t>
            </a:r>
            <a:r>
              <a:rPr lang="en-US" sz="1050" dirty="0"/>
              <a:t>. </a:t>
            </a:r>
            <a:r>
              <a:rPr lang="en-US" sz="1050" dirty="0" err="1"/>
              <a:t>Ieee</a:t>
            </a:r>
            <a:r>
              <a:rPr lang="en-US" sz="1050" dirty="0"/>
              <a:t>, 2009</a:t>
            </a:r>
            <a:r>
              <a:rPr lang="en-US" sz="1050" dirty="0" smtClean="0"/>
              <a:t>.</a:t>
            </a:r>
          </a:p>
          <a:p>
            <a:r>
              <a:rPr lang="en-US" sz="1050" dirty="0" smtClean="0"/>
              <a:t>2. Zhou</a:t>
            </a:r>
            <a:r>
              <a:rPr lang="en-US" sz="1050" dirty="0"/>
              <a:t>, </a:t>
            </a:r>
            <a:r>
              <a:rPr lang="en-US" sz="1050" dirty="0" err="1"/>
              <a:t>Bolei</a:t>
            </a:r>
            <a:r>
              <a:rPr lang="en-US" sz="1050" dirty="0"/>
              <a:t>, et al. "Places: A 10 million image database for scene recognition." IEEE transactions on pattern analysis and machine intelligence 40.6 (2017): 1452-1464</a:t>
            </a:r>
            <a:r>
              <a:rPr lang="en-US" sz="1050" dirty="0" smtClean="0"/>
              <a:t>.</a:t>
            </a:r>
          </a:p>
          <a:p>
            <a:r>
              <a:rPr lang="en-US" sz="1050" dirty="0"/>
              <a:t>3. Krishna, </a:t>
            </a:r>
            <a:r>
              <a:rPr lang="en-US" sz="1050" dirty="0" err="1"/>
              <a:t>Ranjay</a:t>
            </a:r>
            <a:r>
              <a:rPr lang="en-US" sz="1050" dirty="0"/>
              <a:t>, et al. "Visual genome: Connecting language and vision using </a:t>
            </a:r>
            <a:r>
              <a:rPr lang="en-US" sz="1050" dirty="0" err="1"/>
              <a:t>crowdsourced</a:t>
            </a:r>
            <a:r>
              <a:rPr lang="en-US" sz="1050" dirty="0"/>
              <a:t> dense image annotations." International journal of computer vision 123 (2017): 32-73.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LoockMe platform use cases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 text-based search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8589" y="3146055"/>
            <a:ext cx="5585730" cy="260197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Deep learning-based analysis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68" y="3981096"/>
            <a:ext cx="1329357" cy="998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774" y="2781277"/>
            <a:ext cx="2682563" cy="296675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Right Arrow 23"/>
          <p:cNvSpPr/>
          <p:nvPr/>
        </p:nvSpPr>
        <p:spPr>
          <a:xfrm>
            <a:off x="7712242" y="4370889"/>
            <a:ext cx="227003" cy="253831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5" name="TextBox 24"/>
          <p:cNvSpPr txBox="1"/>
          <p:nvPr/>
        </p:nvSpPr>
        <p:spPr>
          <a:xfrm>
            <a:off x="11039802" y="4349139"/>
            <a:ext cx="969806" cy="2616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“boathouse”</a:t>
            </a:r>
            <a:endParaRPr lang="el-GR" sz="1100" dirty="0"/>
          </a:p>
        </p:txBody>
      </p:sp>
      <p:sp>
        <p:nvSpPr>
          <p:cNvPr id="27" name="Oval 26"/>
          <p:cNvSpPr/>
          <p:nvPr/>
        </p:nvSpPr>
        <p:spPr>
          <a:xfrm>
            <a:off x="8908645" y="4813475"/>
            <a:ext cx="688402" cy="331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TextBox 27"/>
          <p:cNvSpPr txBox="1"/>
          <p:nvPr/>
        </p:nvSpPr>
        <p:spPr>
          <a:xfrm>
            <a:off x="6511595" y="3690308"/>
            <a:ext cx="11161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input image</a:t>
            </a:r>
            <a:endParaRPr lang="el-GR" sz="1100" dirty="0"/>
          </a:p>
        </p:txBody>
      </p:sp>
      <p:sp>
        <p:nvSpPr>
          <p:cNvPr id="29" name="Right Arrow 28"/>
          <p:cNvSpPr/>
          <p:nvPr/>
        </p:nvSpPr>
        <p:spPr>
          <a:xfrm>
            <a:off x="10793649" y="4353028"/>
            <a:ext cx="227003" cy="253831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LoockMe platform usability scenarios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/>
          <a:lstStyle/>
          <a:p>
            <a:pPr algn="ctr"/>
            <a:r>
              <a:rPr lang="en-US" dirty="0" smtClean="0"/>
              <a:t>Free text-based search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88873" y="2794331"/>
            <a:ext cx="4104232" cy="4000432"/>
            <a:chOff x="791770" y="1448892"/>
            <a:chExt cx="4414636" cy="4302985"/>
          </a:xfrm>
        </p:grpSpPr>
        <p:sp>
          <p:nvSpPr>
            <p:cNvPr id="35" name="Cloud 34"/>
            <p:cNvSpPr/>
            <p:nvPr/>
          </p:nvSpPr>
          <p:spPr>
            <a:xfrm>
              <a:off x="1144388" y="1498563"/>
              <a:ext cx="4062018" cy="315032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36" name="Cloud 35"/>
            <p:cNvSpPr/>
            <p:nvPr/>
          </p:nvSpPr>
          <p:spPr>
            <a:xfrm>
              <a:off x="2793961" y="2580625"/>
              <a:ext cx="1062023" cy="722458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flask</a:t>
              </a:r>
              <a:endParaRPr lang="el-GR" sz="1200" b="1" dirty="0"/>
            </a:p>
          </p:txBody>
        </p:sp>
        <p:sp>
          <p:nvSpPr>
            <p:cNvPr id="37" name="Cloud 36"/>
            <p:cNvSpPr/>
            <p:nvPr/>
          </p:nvSpPr>
          <p:spPr>
            <a:xfrm>
              <a:off x="1434117" y="2669460"/>
              <a:ext cx="1070115" cy="598811"/>
            </a:xfrm>
            <a:prstGeom prst="cloud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w</a:t>
              </a:r>
              <a:r>
                <a:rPr lang="en-US" sz="1200" dirty="0" smtClean="0"/>
                <a:t>eb </a:t>
              </a:r>
              <a:endParaRPr lang="el-GR" sz="1200" dirty="0"/>
            </a:p>
          </p:txBody>
        </p:sp>
        <p:sp>
          <p:nvSpPr>
            <p:cNvPr id="38" name="Cloud 37"/>
            <p:cNvSpPr/>
            <p:nvPr/>
          </p:nvSpPr>
          <p:spPr>
            <a:xfrm>
              <a:off x="2637404" y="1869896"/>
              <a:ext cx="776835" cy="598811"/>
            </a:xfrm>
            <a:prstGeom prst="cloud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rgbClr val="FF0000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dl</a:t>
              </a:r>
              <a:endParaRPr lang="el-GR" sz="1200" dirty="0"/>
            </a:p>
          </p:txBody>
        </p:sp>
        <p:sp>
          <p:nvSpPr>
            <p:cNvPr id="39" name="Cloud 38"/>
            <p:cNvSpPr/>
            <p:nvPr/>
          </p:nvSpPr>
          <p:spPr>
            <a:xfrm>
              <a:off x="3689945" y="1831832"/>
              <a:ext cx="776835" cy="598811"/>
            </a:xfrm>
            <a:prstGeom prst="cloud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rgbClr val="FF0000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cv</a:t>
              </a:r>
              <a:endParaRPr lang="el-GR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1770" y="1448892"/>
              <a:ext cx="2890342" cy="383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Docker Container</a:t>
              </a:r>
              <a:endParaRPr lang="el-GR" sz="1600" dirty="0"/>
            </a:p>
          </p:txBody>
        </p:sp>
        <p:sp>
          <p:nvSpPr>
            <p:cNvPr id="41" name="Cloud 40"/>
            <p:cNvSpPr/>
            <p:nvPr/>
          </p:nvSpPr>
          <p:spPr>
            <a:xfrm>
              <a:off x="2102604" y="3559683"/>
              <a:ext cx="985539" cy="598811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rest</a:t>
              </a:r>
              <a:endParaRPr lang="el-GR" sz="1200" dirty="0"/>
            </a:p>
          </p:txBody>
        </p:sp>
        <p:sp>
          <p:nvSpPr>
            <p:cNvPr id="42" name="Flowchart: Magnetic Disk 41"/>
            <p:cNvSpPr/>
            <p:nvPr/>
          </p:nvSpPr>
          <p:spPr>
            <a:xfrm>
              <a:off x="4330232" y="2304107"/>
              <a:ext cx="630446" cy="773411"/>
            </a:xfrm>
            <a:prstGeom prst="flowChartMagneticDisk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Images </a:t>
              </a:r>
              <a:r>
                <a:rPr lang="en-US" sz="1200" dirty="0" smtClean="0"/>
                <a:t>db</a:t>
              </a:r>
              <a:endParaRPr lang="el-GR" sz="1200" dirty="0"/>
            </a:p>
          </p:txBody>
        </p:sp>
        <p:cxnSp>
          <p:nvCxnSpPr>
            <p:cNvPr id="43" name="Straight Arrow Connector 42"/>
            <p:cNvCxnSpPr>
              <a:stCxn id="41" idx="3"/>
              <a:endCxn id="36" idx="1"/>
            </p:cNvCxnSpPr>
            <p:nvPr/>
          </p:nvCxnSpPr>
          <p:spPr>
            <a:xfrm flipV="1">
              <a:off x="2595373" y="3302313"/>
              <a:ext cx="729600" cy="29160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7" idx="0"/>
              <a:endCxn id="36" idx="2"/>
            </p:cNvCxnSpPr>
            <p:nvPr/>
          </p:nvCxnSpPr>
          <p:spPr>
            <a:xfrm flipV="1">
              <a:off x="2503340" y="2941854"/>
              <a:ext cx="293915" cy="27012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6" idx="3"/>
              <a:endCxn id="38" idx="1"/>
            </p:cNvCxnSpPr>
            <p:nvPr/>
          </p:nvCxnSpPr>
          <p:spPr>
            <a:xfrm flipH="1" flipV="1">
              <a:off x="3025822" y="2468069"/>
              <a:ext cx="299151" cy="153863"/>
            </a:xfrm>
            <a:prstGeom prst="straightConnector1">
              <a:avLst/>
            </a:prstGeom>
            <a:ln>
              <a:solidFill>
                <a:srgbClr val="FF0000">
                  <a:alpha val="1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8" idx="0"/>
              <a:endCxn id="39" idx="2"/>
            </p:cNvCxnSpPr>
            <p:nvPr/>
          </p:nvCxnSpPr>
          <p:spPr>
            <a:xfrm flipV="1">
              <a:off x="3413592" y="2131238"/>
              <a:ext cx="278763" cy="38064"/>
            </a:xfrm>
            <a:prstGeom prst="straightConnector1">
              <a:avLst/>
            </a:prstGeom>
            <a:ln>
              <a:solidFill>
                <a:srgbClr val="FF0000">
                  <a:alpha val="1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39" idx="1"/>
              <a:endCxn id="42" idx="2"/>
            </p:cNvCxnSpPr>
            <p:nvPr/>
          </p:nvCxnSpPr>
          <p:spPr>
            <a:xfrm>
              <a:off x="4078363" y="2430005"/>
              <a:ext cx="251869" cy="260808"/>
            </a:xfrm>
            <a:prstGeom prst="straightConnector1">
              <a:avLst/>
            </a:prstGeom>
            <a:ln>
              <a:solidFill>
                <a:srgbClr val="FF0000">
                  <a:alpha val="1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Magnetic Disk 47"/>
            <p:cNvSpPr/>
            <p:nvPr/>
          </p:nvSpPr>
          <p:spPr>
            <a:xfrm>
              <a:off x="3778178" y="3409545"/>
              <a:ext cx="630446" cy="524401"/>
            </a:xfrm>
            <a:prstGeom prst="flowChartMagneticDisk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owl</a:t>
              </a:r>
              <a:endParaRPr lang="el-GR" sz="1200" dirty="0"/>
            </a:p>
          </p:txBody>
        </p:sp>
        <p:cxnSp>
          <p:nvCxnSpPr>
            <p:cNvPr id="49" name="Straight Arrow Connector 48"/>
            <p:cNvCxnSpPr>
              <a:stCxn id="36" idx="1"/>
              <a:endCxn id="48" idx="2"/>
            </p:cNvCxnSpPr>
            <p:nvPr/>
          </p:nvCxnSpPr>
          <p:spPr>
            <a:xfrm>
              <a:off x="3324973" y="3302314"/>
              <a:ext cx="453205" cy="369432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8" idx="1"/>
              <a:endCxn id="42" idx="3"/>
            </p:cNvCxnSpPr>
            <p:nvPr/>
          </p:nvCxnSpPr>
          <p:spPr>
            <a:xfrm flipV="1">
              <a:off x="4093401" y="3077518"/>
              <a:ext cx="552054" cy="332027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lowchart: Multidocument 50"/>
            <p:cNvSpPr/>
            <p:nvPr/>
          </p:nvSpPr>
          <p:spPr>
            <a:xfrm>
              <a:off x="1761326" y="4686629"/>
              <a:ext cx="1484028" cy="1065248"/>
            </a:xfrm>
            <a:prstGeom prst="flowChartMultidocumen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client side</a:t>
              </a:r>
              <a:endParaRPr lang="el-GR" sz="1200" dirty="0"/>
            </a:p>
          </p:txBody>
        </p:sp>
        <p:cxnSp>
          <p:nvCxnSpPr>
            <p:cNvPr id="52" name="Straight Arrow Connector 51"/>
            <p:cNvCxnSpPr>
              <a:stCxn id="41" idx="1"/>
              <a:endCxn id="51" idx="0"/>
            </p:cNvCxnSpPr>
            <p:nvPr/>
          </p:nvCxnSpPr>
          <p:spPr>
            <a:xfrm>
              <a:off x="2595374" y="4157856"/>
              <a:ext cx="10062" cy="52877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693522" y="2897677"/>
            <a:ext cx="6560666" cy="3056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8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LoockMe platform usability scenarios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/>
          <a:lstStyle/>
          <a:p>
            <a:pPr algn="ctr"/>
            <a:r>
              <a:rPr lang="en-US" dirty="0" smtClean="0"/>
              <a:t>Deep learning-based analysis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07873" y="2812802"/>
            <a:ext cx="3997264" cy="4001278"/>
            <a:chOff x="1026110" y="2789168"/>
            <a:chExt cx="3690269" cy="3693974"/>
          </a:xfrm>
        </p:grpSpPr>
        <p:sp>
          <p:nvSpPr>
            <p:cNvPr id="26" name="Cloud 25"/>
            <p:cNvSpPr/>
            <p:nvPr/>
          </p:nvSpPr>
          <p:spPr>
            <a:xfrm>
              <a:off x="1245337" y="2827331"/>
              <a:ext cx="3471042" cy="2691985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200"/>
            </a:p>
          </p:txBody>
        </p:sp>
        <p:sp>
          <p:nvSpPr>
            <p:cNvPr id="27" name="Cloud 26"/>
            <p:cNvSpPr/>
            <p:nvPr/>
          </p:nvSpPr>
          <p:spPr>
            <a:xfrm>
              <a:off x="2654916" y="3751965"/>
              <a:ext cx="907511" cy="617349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flask</a:t>
              </a:r>
              <a:endParaRPr lang="el-GR" sz="1200" b="1" dirty="0"/>
            </a:p>
          </p:txBody>
        </p:sp>
        <p:sp>
          <p:nvSpPr>
            <p:cNvPr id="28" name="Cloud 27"/>
            <p:cNvSpPr/>
            <p:nvPr/>
          </p:nvSpPr>
          <p:spPr>
            <a:xfrm>
              <a:off x="1492914" y="3827876"/>
              <a:ext cx="914426" cy="511691"/>
            </a:xfrm>
            <a:prstGeom prst="cloud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w</a:t>
              </a:r>
              <a:r>
                <a:rPr lang="en-US" sz="1200" dirty="0" smtClean="0"/>
                <a:t>eb </a:t>
              </a:r>
              <a:endParaRPr lang="el-GR" sz="1200" dirty="0"/>
            </a:p>
          </p:txBody>
        </p:sp>
        <p:sp>
          <p:nvSpPr>
            <p:cNvPr id="29" name="Cloud 28"/>
            <p:cNvSpPr/>
            <p:nvPr/>
          </p:nvSpPr>
          <p:spPr>
            <a:xfrm>
              <a:off x="2521137" y="3144639"/>
              <a:ext cx="663815" cy="511691"/>
            </a:xfrm>
            <a:prstGeom prst="cloud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dl</a:t>
              </a:r>
              <a:endParaRPr lang="el-GR" sz="1200" dirty="0"/>
            </a:p>
          </p:txBody>
        </p:sp>
        <p:sp>
          <p:nvSpPr>
            <p:cNvPr id="30" name="Cloud 29"/>
            <p:cNvSpPr/>
            <p:nvPr/>
          </p:nvSpPr>
          <p:spPr>
            <a:xfrm>
              <a:off x="3420545" y="3112113"/>
              <a:ext cx="663815" cy="511691"/>
            </a:xfrm>
            <a:prstGeom prst="cloud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cv</a:t>
              </a:r>
              <a:endParaRPr lang="el-GR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26110" y="2789168"/>
              <a:ext cx="2469831" cy="312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Docker Container</a:t>
              </a:r>
              <a:endParaRPr lang="el-GR" sz="1600" dirty="0"/>
            </a:p>
          </p:txBody>
        </p:sp>
        <p:sp>
          <p:nvSpPr>
            <p:cNvPr id="32" name="Cloud 31"/>
            <p:cNvSpPr/>
            <p:nvPr/>
          </p:nvSpPr>
          <p:spPr>
            <a:xfrm>
              <a:off x="2064144" y="4588581"/>
              <a:ext cx="788901" cy="511691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rest</a:t>
              </a:r>
              <a:endParaRPr lang="el-GR" sz="1200" dirty="0"/>
            </a:p>
          </p:txBody>
        </p:sp>
        <p:sp>
          <p:nvSpPr>
            <p:cNvPr id="33" name="Flowchart: Magnetic Disk 32"/>
            <p:cNvSpPr/>
            <p:nvPr/>
          </p:nvSpPr>
          <p:spPr>
            <a:xfrm>
              <a:off x="3967677" y="3515677"/>
              <a:ext cx="614870" cy="660888"/>
            </a:xfrm>
            <a:prstGeom prst="flowChartMagneticDisk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rgbClr val="00B050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i</a:t>
              </a:r>
              <a:r>
                <a:rPr lang="en-US" sz="1200" dirty="0" smtClean="0"/>
                <a:t>mages db</a:t>
              </a:r>
              <a:endParaRPr lang="el-GR" sz="1200" dirty="0"/>
            </a:p>
          </p:txBody>
        </p:sp>
        <p:cxnSp>
          <p:nvCxnSpPr>
            <p:cNvPr id="53" name="Straight Arrow Connector 52"/>
            <p:cNvCxnSpPr>
              <a:stCxn id="32" idx="3"/>
              <a:endCxn id="27" idx="1"/>
            </p:cNvCxnSpPr>
            <p:nvPr/>
          </p:nvCxnSpPr>
          <p:spPr>
            <a:xfrm flipV="1">
              <a:off x="2458595" y="4368656"/>
              <a:ext cx="650077" cy="24918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28" idx="0"/>
              <a:endCxn id="27" idx="2"/>
            </p:cNvCxnSpPr>
            <p:nvPr/>
          </p:nvCxnSpPr>
          <p:spPr>
            <a:xfrm flipV="1">
              <a:off x="2406577" y="4060639"/>
              <a:ext cx="251154" cy="23082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27" idx="3"/>
              <a:endCxn id="29" idx="1"/>
            </p:cNvCxnSpPr>
            <p:nvPr/>
          </p:nvCxnSpPr>
          <p:spPr>
            <a:xfrm flipH="1" flipV="1">
              <a:off x="2853044" y="3655785"/>
              <a:ext cx="255628" cy="13147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9" idx="0"/>
              <a:endCxn id="30" idx="2"/>
            </p:cNvCxnSpPr>
            <p:nvPr/>
          </p:nvCxnSpPr>
          <p:spPr>
            <a:xfrm flipV="1">
              <a:off x="3184398" y="3367959"/>
              <a:ext cx="238206" cy="3252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30" idx="1"/>
              <a:endCxn id="33" idx="2"/>
            </p:cNvCxnSpPr>
            <p:nvPr/>
          </p:nvCxnSpPr>
          <p:spPr>
            <a:xfrm>
              <a:off x="3752452" y="3623259"/>
              <a:ext cx="215224" cy="222862"/>
            </a:xfrm>
            <a:prstGeom prst="straightConnector1">
              <a:avLst/>
            </a:prstGeom>
            <a:ln>
              <a:solidFill>
                <a:srgbClr val="FF0000">
                  <a:alpha val="1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lowchart: Magnetic Disk 58"/>
            <p:cNvSpPr/>
            <p:nvPr/>
          </p:nvSpPr>
          <p:spPr>
            <a:xfrm>
              <a:off x="3495941" y="4460287"/>
              <a:ext cx="538723" cy="448107"/>
            </a:xfrm>
            <a:prstGeom prst="flowChartMagneticDisk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rgbClr val="00B050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owl</a:t>
              </a:r>
              <a:endParaRPr lang="el-GR" sz="1200" dirty="0"/>
            </a:p>
          </p:txBody>
        </p:sp>
        <p:cxnSp>
          <p:nvCxnSpPr>
            <p:cNvPr id="60" name="Straight Arrow Connector 59"/>
            <p:cNvCxnSpPr>
              <a:stCxn id="27" idx="1"/>
              <a:endCxn id="59" idx="2"/>
            </p:cNvCxnSpPr>
            <p:nvPr/>
          </p:nvCxnSpPr>
          <p:spPr>
            <a:xfrm>
              <a:off x="3108672" y="4368656"/>
              <a:ext cx="387269" cy="315684"/>
            </a:xfrm>
            <a:prstGeom prst="straightConnector1">
              <a:avLst/>
            </a:prstGeom>
            <a:ln>
              <a:solidFill>
                <a:srgbClr val="00B050">
                  <a:alpha val="1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9" idx="1"/>
              <a:endCxn id="33" idx="3"/>
            </p:cNvCxnSpPr>
            <p:nvPr/>
          </p:nvCxnSpPr>
          <p:spPr>
            <a:xfrm flipV="1">
              <a:off x="3765302" y="4176566"/>
              <a:ext cx="509810" cy="283721"/>
            </a:xfrm>
            <a:prstGeom prst="straightConnector1">
              <a:avLst/>
            </a:prstGeom>
            <a:ln>
              <a:solidFill>
                <a:srgbClr val="00B050">
                  <a:alpha val="1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lowchart: Multidocument 61"/>
            <p:cNvSpPr/>
            <p:nvPr/>
          </p:nvSpPr>
          <p:spPr>
            <a:xfrm>
              <a:off x="1738362" y="5572875"/>
              <a:ext cx="1268119" cy="910267"/>
            </a:xfrm>
            <a:prstGeom prst="flowChartMultidocumen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client side</a:t>
              </a:r>
              <a:endParaRPr lang="el-GR" sz="1200" dirty="0"/>
            </a:p>
          </p:txBody>
        </p:sp>
        <p:cxnSp>
          <p:nvCxnSpPr>
            <p:cNvPr id="63" name="Straight Arrow Connector 62"/>
            <p:cNvCxnSpPr>
              <a:stCxn id="32" idx="1"/>
              <a:endCxn id="62" idx="0"/>
            </p:cNvCxnSpPr>
            <p:nvPr/>
          </p:nvCxnSpPr>
          <p:spPr>
            <a:xfrm>
              <a:off x="2458595" y="5099727"/>
              <a:ext cx="1068" cy="47314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27" y="4208622"/>
            <a:ext cx="1329357" cy="998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721" y="2776272"/>
            <a:ext cx="2682563" cy="296675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8" name="Right Arrow 67"/>
          <p:cNvSpPr/>
          <p:nvPr/>
        </p:nvSpPr>
        <p:spPr>
          <a:xfrm>
            <a:off x="7733201" y="4598415"/>
            <a:ext cx="227003" cy="253831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9" name="TextBox 68"/>
          <p:cNvSpPr txBox="1"/>
          <p:nvPr/>
        </p:nvSpPr>
        <p:spPr>
          <a:xfrm>
            <a:off x="11060761" y="4576665"/>
            <a:ext cx="969806" cy="2616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“boathouse”</a:t>
            </a:r>
            <a:endParaRPr lang="el-GR" sz="1100" dirty="0"/>
          </a:p>
        </p:txBody>
      </p:sp>
      <p:sp>
        <p:nvSpPr>
          <p:cNvPr id="70" name="Right Arrow 69"/>
          <p:cNvSpPr/>
          <p:nvPr/>
        </p:nvSpPr>
        <p:spPr>
          <a:xfrm>
            <a:off x="10814608" y="4580554"/>
            <a:ext cx="227003" cy="253831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6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language 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backbone of LoockMe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language processing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Relevant general categories &amp; search terms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966988"/>
            <a:ext cx="5157787" cy="2760761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Aim of NLP module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Establish the LoockMe dictionary</a:t>
            </a:r>
          </a:p>
          <a:p>
            <a:r>
              <a:rPr lang="en-US" dirty="0" smtClean="0"/>
              <a:t>Smart search</a:t>
            </a:r>
          </a:p>
          <a:p>
            <a:pPr lvl="1"/>
            <a:r>
              <a:rPr lang="en-US" dirty="0" smtClean="0"/>
              <a:t>Match search terms to the available LoockMe terms</a:t>
            </a:r>
          </a:p>
          <a:p>
            <a:pPr lvl="1"/>
            <a:r>
              <a:rPr lang="en-US" dirty="0" smtClean="0"/>
              <a:t>Identify the context of a search query</a:t>
            </a:r>
          </a:p>
          <a:p>
            <a:pPr lvl="1"/>
            <a:r>
              <a:rPr lang="en-US" dirty="0" smtClean="0"/>
              <a:t>Return the most relevant results</a:t>
            </a:r>
          </a:p>
          <a:p>
            <a:pPr lvl="1"/>
            <a:r>
              <a:rPr lang="en-US" dirty="0" smtClean="0"/>
              <a:t>Adapt to future changes &amp; data drift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9788" y="6334780"/>
            <a:ext cx="417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Team: </a:t>
            </a:r>
            <a:r>
              <a:rPr lang="en-US" sz="1400" dirty="0" err="1" smtClean="0"/>
              <a:t>Aidonis</a:t>
            </a:r>
            <a:r>
              <a:rPr lang="en-US" sz="1400" dirty="0" smtClean="0"/>
              <a:t> V., </a:t>
            </a:r>
            <a:r>
              <a:rPr lang="en-US" sz="1400" dirty="0" err="1" smtClean="0"/>
              <a:t>Pezoulas</a:t>
            </a:r>
            <a:r>
              <a:rPr lang="en-US" sz="1400" dirty="0" smtClean="0"/>
              <a:t> V., </a:t>
            </a:r>
            <a:r>
              <a:rPr lang="en-US" sz="1400" dirty="0" err="1" smtClean="0"/>
              <a:t>Goletsis</a:t>
            </a:r>
            <a:r>
              <a:rPr lang="en-US" sz="1400" dirty="0" smtClean="0"/>
              <a:t> Y.</a:t>
            </a:r>
          </a:p>
          <a:p>
            <a:r>
              <a:rPr lang="en-US" sz="1400" dirty="0" smtClean="0"/>
              <a:t>Institute: FORTH </a:t>
            </a:r>
            <a:r>
              <a:rPr lang="en-US" sz="1400" dirty="0" err="1" smtClean="0"/>
              <a:t>Ioannina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 are we?</a:t>
            </a:r>
          </a:p>
          <a:p>
            <a:r>
              <a:rPr lang="en-US" dirty="0" smtClean="0"/>
              <a:t>Who funds this project?</a:t>
            </a:r>
          </a:p>
          <a:p>
            <a:r>
              <a:rPr lang="en-US" dirty="0" smtClean="0"/>
              <a:t>Why develop such a platform?</a:t>
            </a:r>
          </a:p>
          <a:p>
            <a:r>
              <a:rPr lang="en-US" dirty="0" smtClean="0"/>
              <a:t>Platform design</a:t>
            </a:r>
          </a:p>
          <a:p>
            <a:r>
              <a:rPr lang="en-US" dirty="0" smtClean="0"/>
              <a:t>Datasets for NLP and DL imaging</a:t>
            </a:r>
          </a:p>
          <a:p>
            <a:r>
              <a:rPr lang="en-US" dirty="0" smtClean="0"/>
              <a:t>Natural language processing</a:t>
            </a:r>
          </a:p>
          <a:p>
            <a:r>
              <a:rPr lang="en-US" dirty="0" smtClean="0"/>
              <a:t>Deep learning image analysis</a:t>
            </a:r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image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impact of transfer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learning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convolutional weights were transferred to the new target LoockMe model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4" y="3006726"/>
            <a:ext cx="5811466" cy="2833241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Weights from the convolutional part</a:t>
            </a:r>
          </a:p>
          <a:p>
            <a:r>
              <a:rPr lang="en-US" dirty="0" smtClean="0"/>
              <a:t>Multiple architectures (Keras)</a:t>
            </a:r>
          </a:p>
          <a:p>
            <a:pPr lvl="1"/>
            <a:r>
              <a:rPr lang="en-US" dirty="0" smtClean="0"/>
              <a:t>VGG</a:t>
            </a:r>
          </a:p>
          <a:p>
            <a:pPr lvl="1"/>
            <a:r>
              <a:rPr lang="en-US" dirty="0" smtClean="0"/>
              <a:t>Inception</a:t>
            </a:r>
          </a:p>
          <a:p>
            <a:pPr lvl="1"/>
            <a:r>
              <a:rPr lang="en-US" dirty="0" smtClean="0"/>
              <a:t>Xception</a:t>
            </a:r>
          </a:p>
          <a:p>
            <a:pPr lvl="1"/>
            <a:r>
              <a:rPr lang="en-US" dirty="0" smtClean="0"/>
              <a:t>ResNet</a:t>
            </a:r>
          </a:p>
          <a:p>
            <a:pPr lvl="1"/>
            <a:r>
              <a:rPr lang="en-US" dirty="0" smtClean="0"/>
              <a:t>MobileNet</a:t>
            </a:r>
          </a:p>
          <a:p>
            <a:pPr lvl="1"/>
            <a:r>
              <a:rPr lang="en-US" dirty="0" smtClean="0"/>
              <a:t>DenseNet</a:t>
            </a:r>
            <a:endParaRPr lang="en-US" dirty="0"/>
          </a:p>
          <a:p>
            <a:r>
              <a:rPr lang="en-US" dirty="0" smtClean="0"/>
              <a:t>Frozen weights except a few higher-level layers</a:t>
            </a:r>
          </a:p>
          <a:p>
            <a:r>
              <a:rPr lang="en-US" dirty="0" smtClean="0"/>
              <a:t>New neural network (256, 512, 1024)</a:t>
            </a:r>
          </a:p>
          <a:p>
            <a:r>
              <a:rPr lang="en-US" dirty="0" smtClean="0"/>
              <a:t>New classification layer</a:t>
            </a:r>
          </a:p>
          <a:p>
            <a:r>
              <a:rPr lang="en-US" dirty="0" smtClean="0"/>
              <a:t>Best practices in data science</a:t>
            </a:r>
          </a:p>
          <a:p>
            <a:r>
              <a:rPr lang="en-US" dirty="0" smtClean="0"/>
              <a:t>All the LoockMe models are available online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2756" y="6334780"/>
            <a:ext cx="417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Team: Trivizakis E.</a:t>
            </a:r>
          </a:p>
          <a:p>
            <a:r>
              <a:rPr lang="en-US" sz="1400" dirty="0" smtClean="0"/>
              <a:t>Institute: FORTH </a:t>
            </a:r>
            <a:r>
              <a:rPr lang="en-US" sz="1400" dirty="0" err="1" smtClean="0"/>
              <a:t>Heraklion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48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/>
          <a:lstStyle/>
          <a:p>
            <a:pPr algn="ctr"/>
            <a:r>
              <a:rPr lang="en-US" dirty="0" smtClean="0"/>
              <a:t>Best versus worst models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8"/>
          <a:stretch/>
        </p:blipFill>
        <p:spPr>
          <a:xfrm>
            <a:off x="1205547" y="2466975"/>
            <a:ext cx="2927542" cy="2043874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37663"/>
            <a:ext cx="5183188" cy="360311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Best model</a:t>
            </a:r>
          </a:p>
          <a:p>
            <a:pPr lvl="1"/>
            <a:r>
              <a:rPr lang="en-US" dirty="0" smtClean="0"/>
              <a:t>DenseNet + 512 neurons</a:t>
            </a:r>
          </a:p>
          <a:p>
            <a:pPr lvl="1"/>
            <a:r>
              <a:rPr lang="en-US" dirty="0" smtClean="0"/>
              <a:t>242 layers</a:t>
            </a:r>
          </a:p>
          <a:p>
            <a:pPr lvl="1"/>
            <a:r>
              <a:rPr lang="en-US" dirty="0" smtClean="0"/>
              <a:t>ACC: 90.3±0.7</a:t>
            </a:r>
          </a:p>
          <a:p>
            <a:pPr lvl="1"/>
            <a:r>
              <a:rPr lang="en-US" dirty="0" smtClean="0"/>
              <a:t>Successfully categorizes even classes with very few samples</a:t>
            </a:r>
          </a:p>
          <a:p>
            <a:r>
              <a:rPr lang="en-US" dirty="0" smtClean="0"/>
              <a:t>Worst model</a:t>
            </a:r>
          </a:p>
          <a:p>
            <a:pPr lvl="1"/>
            <a:r>
              <a:rPr lang="en-US" dirty="0" smtClean="0"/>
              <a:t>ResNet  + 256 neurons</a:t>
            </a:r>
          </a:p>
          <a:p>
            <a:pPr lvl="1"/>
            <a:r>
              <a:rPr lang="en-US" dirty="0" smtClean="0"/>
              <a:t>107 layers</a:t>
            </a:r>
          </a:p>
          <a:p>
            <a:pPr lvl="1"/>
            <a:r>
              <a:rPr lang="en-US" dirty="0"/>
              <a:t>ACC: </a:t>
            </a:r>
            <a:r>
              <a:rPr lang="en-US" dirty="0" smtClean="0"/>
              <a:t>68.8±1.5</a:t>
            </a:r>
          </a:p>
          <a:p>
            <a:pPr lvl="1"/>
            <a:r>
              <a:rPr lang="en-US" dirty="0" smtClean="0"/>
              <a:t>Completely fails in many classes </a:t>
            </a:r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1" t="-597" r="337" b="597"/>
          <a:stretch/>
        </p:blipFill>
        <p:spPr>
          <a:xfrm>
            <a:off x="1205547" y="4643438"/>
            <a:ext cx="2927542" cy="2043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the fitting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/>
          <a:lstStyle/>
          <a:p>
            <a:pPr algn="ctr"/>
            <a:r>
              <a:rPr lang="en-US" dirty="0" smtClean="0"/>
              <a:t>Learning curves best versus worst model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" r="54390"/>
          <a:stretch/>
        </p:blipFill>
        <p:spPr>
          <a:xfrm>
            <a:off x="313463" y="2645663"/>
            <a:ext cx="2852039" cy="3912341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DenseNet</a:t>
            </a:r>
          </a:p>
          <a:p>
            <a:pPr lvl="1"/>
            <a:r>
              <a:rPr lang="en-US" dirty="0" smtClean="0"/>
              <a:t>8 million parameters</a:t>
            </a:r>
          </a:p>
          <a:p>
            <a:pPr lvl="1"/>
            <a:r>
              <a:rPr lang="en-US" dirty="0" smtClean="0"/>
              <a:t>Validation loss 0.27</a:t>
            </a:r>
          </a:p>
          <a:p>
            <a:pPr lvl="1"/>
            <a:r>
              <a:rPr lang="en-US" dirty="0" smtClean="0"/>
              <a:t>Good fit, but there is room for improvement</a:t>
            </a:r>
          </a:p>
          <a:p>
            <a:pPr lvl="1"/>
            <a:r>
              <a:rPr lang="en-US" dirty="0" smtClean="0"/>
              <a:t>A more diverse dataset will further reduce the error</a:t>
            </a:r>
          </a:p>
          <a:p>
            <a:r>
              <a:rPr lang="en-US" dirty="0" smtClean="0"/>
              <a:t>ResNet</a:t>
            </a:r>
          </a:p>
          <a:p>
            <a:pPr lvl="1"/>
            <a:r>
              <a:rPr lang="en-US" dirty="0" smtClean="0"/>
              <a:t>&gt;25 million parameters</a:t>
            </a:r>
          </a:p>
          <a:p>
            <a:pPr lvl="1"/>
            <a:r>
              <a:rPr lang="en-US" dirty="0" smtClean="0"/>
              <a:t>Very high validation loss</a:t>
            </a:r>
          </a:p>
          <a:p>
            <a:pPr lvl="1"/>
            <a:r>
              <a:rPr lang="en-US" dirty="0" smtClean="0"/>
              <a:t>Poorly fitted model</a:t>
            </a: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5" t="718" r="-15" b="330"/>
          <a:stretch/>
        </p:blipFill>
        <p:spPr>
          <a:xfrm>
            <a:off x="3145536" y="2645663"/>
            <a:ext cx="2852039" cy="3912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Interpretability of the LoockMe models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0277" y="1698125"/>
            <a:ext cx="11094642" cy="4387963"/>
            <a:chOff x="750277" y="1698125"/>
            <a:chExt cx="11094642" cy="43879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77" y="1971321"/>
              <a:ext cx="1264250" cy="12642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77" y="4821838"/>
              <a:ext cx="1264250" cy="12642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78" y="3385584"/>
              <a:ext cx="1264250" cy="12642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77743" y="1720171"/>
              <a:ext cx="120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amphitheater</a:t>
              </a:r>
              <a:endParaRPr lang="en-US" sz="14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761" y="1973499"/>
              <a:ext cx="1262072" cy="12620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762" y="3385584"/>
              <a:ext cx="1262072" cy="126207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761" y="4800214"/>
              <a:ext cx="1262072" cy="12620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59" y="1971321"/>
              <a:ext cx="1269023" cy="12690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59" y="3385584"/>
              <a:ext cx="1269023" cy="126902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58" y="4795857"/>
              <a:ext cx="1269024" cy="12690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99" y="1971320"/>
              <a:ext cx="1274884" cy="127488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700" y="3385585"/>
              <a:ext cx="1274884" cy="127488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748" y="4804252"/>
              <a:ext cx="1281835" cy="12818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540" y="1971320"/>
              <a:ext cx="1261321" cy="126132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589" y="3386335"/>
              <a:ext cx="1268272" cy="126827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638" y="4810863"/>
              <a:ext cx="1275223" cy="12752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430" y="1968390"/>
              <a:ext cx="1264251" cy="126425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430" y="3385584"/>
              <a:ext cx="1269023" cy="126902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3499" y="1963621"/>
              <a:ext cx="1269020" cy="126902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3499" y="3385587"/>
              <a:ext cx="1269020" cy="12690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540" y="1971324"/>
              <a:ext cx="1269020" cy="12690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0488" y="3385584"/>
              <a:ext cx="1262072" cy="126207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430" y="4821834"/>
              <a:ext cx="1264251" cy="126425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4131" y="4827697"/>
              <a:ext cx="1258388" cy="12583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2106" y="4821833"/>
              <a:ext cx="1240453" cy="124045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8922" y="1720170"/>
              <a:ext cx="727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temple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92140" y="1720169"/>
              <a:ext cx="969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Byzantine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03011" y="1701057"/>
              <a:ext cx="11232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Greek urban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27540" y="1720169"/>
              <a:ext cx="1275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village (island)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074922" y="1698125"/>
              <a:ext cx="534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port</a:t>
              </a:r>
              <a:endParaRPr lang="en-US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475922" y="1720168"/>
              <a:ext cx="564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ruins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503540" y="1709636"/>
              <a:ext cx="1341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stone bridge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00755" y="4580856"/>
              <a:ext cx="759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saltpan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343967" y="4587328"/>
              <a:ext cx="832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windmill</a:t>
              </a:r>
              <a:endParaRPr lang="en-US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48555" y="4580855"/>
              <a:ext cx="832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vineyard</a:t>
              </a:r>
              <a:endParaRPr lang="en-US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95783" y="3161820"/>
              <a:ext cx="1057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Olive grove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0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 than perfect… attention!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4" y="1910861"/>
            <a:ext cx="2089639" cy="2089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3" y="4169995"/>
            <a:ext cx="2089639" cy="2089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70" y="1910861"/>
            <a:ext cx="2089639" cy="2089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70" y="4169994"/>
            <a:ext cx="2089639" cy="20896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1910861"/>
            <a:ext cx="2089639" cy="2089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5" y="4169993"/>
            <a:ext cx="2089639" cy="2089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6" y="1910861"/>
            <a:ext cx="2089639" cy="20896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5" y="4169992"/>
            <a:ext cx="2089640" cy="20896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86" y="1906541"/>
            <a:ext cx="2075337" cy="20753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85" y="4166886"/>
            <a:ext cx="2075337" cy="20927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4093" y="6576646"/>
            <a:ext cx="4111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https://github.com/trivizakis/loockme-model/</a:t>
            </a:r>
          </a:p>
        </p:txBody>
      </p:sp>
    </p:spTree>
    <p:extLst>
      <p:ext uri="{BB962C8B-B14F-4D97-AF65-F5344CB8AC3E}">
        <p14:creationId xmlns:p14="http://schemas.microsoft.com/office/powerpoint/2010/main" val="28765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Spoiler alert: It’s data collection!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 smtClean="0"/>
              <a:t>errors during </a:t>
            </a:r>
            <a:r>
              <a:rPr lang="en-US" dirty="0" smtClean="0"/>
              <a:t>annotation and labeling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AIAI / EANN (EAAAI) 2023, Leon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0854" r="22667" b="12083"/>
          <a:stretch/>
        </p:blipFill>
        <p:spPr>
          <a:xfrm>
            <a:off x="825885" y="1780032"/>
            <a:ext cx="2067783" cy="2069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1611" r="22667" b="12071"/>
          <a:stretch/>
        </p:blipFill>
        <p:spPr>
          <a:xfrm>
            <a:off x="3578228" y="1804416"/>
            <a:ext cx="2064191" cy="2045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11307" r="21834" b="11891"/>
          <a:stretch/>
        </p:blipFill>
        <p:spPr>
          <a:xfrm>
            <a:off x="6205728" y="1792224"/>
            <a:ext cx="2098140" cy="2062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1717" r="22888" b="12416"/>
          <a:stretch/>
        </p:blipFill>
        <p:spPr>
          <a:xfrm>
            <a:off x="8714108" y="1804416"/>
            <a:ext cx="2066668" cy="20450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t="10714" r="20417" b="12140"/>
          <a:stretch/>
        </p:blipFill>
        <p:spPr>
          <a:xfrm>
            <a:off x="841248" y="4242816"/>
            <a:ext cx="2206752" cy="2113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5" t="10808" r="22889" b="12083"/>
          <a:stretch/>
        </p:blipFill>
        <p:spPr>
          <a:xfrm>
            <a:off x="3578228" y="4242816"/>
            <a:ext cx="2064191" cy="2094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7" t="12119" r="23111" b="11749"/>
          <a:stretch/>
        </p:blipFill>
        <p:spPr>
          <a:xfrm>
            <a:off x="6181344" y="4279392"/>
            <a:ext cx="2071639" cy="2073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11954" r="22888" b="12083"/>
          <a:stretch/>
        </p:blipFill>
        <p:spPr>
          <a:xfrm>
            <a:off x="8743151" y="4291584"/>
            <a:ext cx="2037626" cy="2061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92644" y="4016199"/>
            <a:ext cx="1411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Church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17556" y="4042022"/>
            <a:ext cx="1411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Church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05271" y="1542806"/>
            <a:ext cx="902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Olive Grove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0313" y="1538013"/>
            <a:ext cx="1041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Stone Bridge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2323" y="1552026"/>
            <a:ext cx="1041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Cave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4575" y="1544623"/>
            <a:ext cx="1041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Cave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7139" y="4029974"/>
            <a:ext cx="11346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Ancient Temple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45810" y="3994426"/>
            <a:ext cx="1041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Lake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/>
              <a:t>errors!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9556" y="2359670"/>
            <a:ext cx="1544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Administrative Building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38200" y="2621280"/>
            <a:ext cx="4352544" cy="2901696"/>
            <a:chOff x="838200" y="2621280"/>
            <a:chExt cx="4352544" cy="29016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621280"/>
              <a:ext cx="4352544" cy="2901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670304" y="2743200"/>
              <a:ext cx="1207008" cy="13045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3" t="11942" r="23119" b="12059"/>
          <a:stretch/>
        </p:blipFill>
        <p:spPr>
          <a:xfrm>
            <a:off x="5638799" y="2621280"/>
            <a:ext cx="2914423" cy="2901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11916" r="22667" b="12750"/>
          <a:stretch/>
        </p:blipFill>
        <p:spPr>
          <a:xfrm>
            <a:off x="8887967" y="2621280"/>
            <a:ext cx="2965893" cy="2901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8468" y="2359670"/>
            <a:ext cx="15449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Object boarders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77804" y="2359670"/>
            <a:ext cx="1675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25000"/>
                  </a:schemeClr>
                </a:solidFill>
              </a:rPr>
              <a:t>Missing multiple objects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state of the LoockMe 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Testing phase</a:t>
            </a:r>
          </a:p>
          <a:p>
            <a:pPr lvl="1"/>
            <a:r>
              <a:rPr lang="en-US" dirty="0" smtClean="0"/>
              <a:t>Usability</a:t>
            </a:r>
          </a:p>
          <a:p>
            <a:pPr lvl="1"/>
            <a:r>
              <a:rPr lang="en-US" dirty="0" smtClean="0"/>
              <a:t>Accessibility</a:t>
            </a:r>
          </a:p>
          <a:p>
            <a:pPr lvl="1"/>
            <a:r>
              <a:rPr lang="en-US" dirty="0" smtClean="0"/>
              <a:t>Debugging</a:t>
            </a:r>
          </a:p>
          <a:p>
            <a:r>
              <a:rPr lang="en-US" dirty="0" smtClean="0"/>
              <a:t>Evaluation by experts</a:t>
            </a:r>
          </a:p>
          <a:p>
            <a:r>
              <a:rPr lang="en-US" dirty="0" smtClean="0"/>
              <a:t>Extend functionality</a:t>
            </a:r>
          </a:p>
          <a:p>
            <a:pPr lvl="1"/>
            <a:r>
              <a:rPr lang="en-US" dirty="0" smtClean="0"/>
              <a:t>Deploy the latest AI models</a:t>
            </a:r>
          </a:p>
          <a:p>
            <a:r>
              <a:rPr lang="en-US" dirty="0" smtClean="0"/>
              <a:t>Local governments and film offices</a:t>
            </a:r>
          </a:p>
          <a:p>
            <a:r>
              <a:rPr lang="en-US" dirty="0" smtClean="0"/>
              <a:t>Market the platform at relevant events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(Near) Future extensions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Deep learning detection</a:t>
            </a:r>
          </a:p>
          <a:p>
            <a:r>
              <a:rPr lang="en-US" dirty="0" smtClean="0"/>
              <a:t>Image-to-Image search</a:t>
            </a:r>
          </a:p>
          <a:p>
            <a:r>
              <a:rPr lang="en-US" dirty="0" smtClean="0"/>
              <a:t>NLP for short descriptions</a:t>
            </a:r>
          </a:p>
          <a:p>
            <a:r>
              <a:rPr lang="en-US" dirty="0" smtClean="0"/>
              <a:t>Expand dataset</a:t>
            </a:r>
          </a:p>
          <a:p>
            <a:pPr lvl="1"/>
            <a:r>
              <a:rPr lang="en-US" dirty="0" smtClean="0"/>
              <a:t>Diversity </a:t>
            </a:r>
          </a:p>
          <a:p>
            <a:pPr lvl="1"/>
            <a:r>
              <a:rPr lang="en-US" dirty="0" smtClean="0"/>
              <a:t>More categories</a:t>
            </a:r>
          </a:p>
          <a:p>
            <a:pPr lvl="1"/>
            <a:r>
              <a:rPr lang="en-US" dirty="0" smtClean="0"/>
              <a:t>More samples</a:t>
            </a:r>
          </a:p>
          <a:p>
            <a:pPr lvl="1"/>
            <a:r>
              <a:rPr lang="en-US" dirty="0" smtClean="0"/>
              <a:t>Bounding boxes</a:t>
            </a:r>
          </a:p>
          <a:p>
            <a:r>
              <a:rPr lang="en-US" dirty="0" smtClean="0"/>
              <a:t>Models will adapt to new data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32900" y="1825625"/>
            <a:ext cx="48209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Computational </a:t>
            </a:r>
            <a:r>
              <a:rPr lang="en-US" dirty="0" err="1"/>
              <a:t>BioMedicine</a:t>
            </a:r>
            <a:r>
              <a:rPr lang="en-US" dirty="0"/>
              <a:t> Laboratory (ICS-FORTH)</a:t>
            </a:r>
          </a:p>
          <a:p>
            <a:pPr lvl="1"/>
            <a:r>
              <a:rPr lang="en-US" dirty="0" smtClean="0"/>
              <a:t>Project leader</a:t>
            </a:r>
          </a:p>
          <a:p>
            <a:pPr lvl="1"/>
            <a:r>
              <a:rPr lang="en-US" dirty="0" err="1" smtClean="0"/>
              <a:t>Heraklion</a:t>
            </a:r>
            <a:r>
              <a:rPr lang="en-US" dirty="0" smtClean="0"/>
              <a:t>, Crete</a:t>
            </a:r>
          </a:p>
          <a:p>
            <a:pPr lvl="1"/>
            <a:r>
              <a:rPr lang="en-US" dirty="0" err="1" smtClean="0"/>
              <a:t>Ioannina</a:t>
            </a:r>
            <a:r>
              <a:rPr lang="en-US" dirty="0" smtClean="0"/>
              <a:t>, </a:t>
            </a:r>
            <a:r>
              <a:rPr lang="en-US" dirty="0"/>
              <a:t>Epirus</a:t>
            </a:r>
            <a:endParaRPr lang="en-US" dirty="0" smtClean="0"/>
          </a:p>
          <a:p>
            <a:r>
              <a:rPr lang="en-US" dirty="0" smtClean="0"/>
              <a:t>Artificial Intelligence</a:t>
            </a:r>
          </a:p>
          <a:p>
            <a:pPr lvl="1"/>
            <a:r>
              <a:rPr lang="en-US" dirty="0" smtClean="0"/>
              <a:t>Natural language processing</a:t>
            </a:r>
          </a:p>
          <a:p>
            <a:pPr lvl="1"/>
            <a:r>
              <a:rPr lang="en-US" dirty="0" smtClean="0"/>
              <a:t>Deep Learning</a:t>
            </a:r>
          </a:p>
          <a:p>
            <a:pPr lvl="1"/>
            <a:r>
              <a:rPr lang="en-US" dirty="0" smtClean="0"/>
              <a:t>Image analysis</a:t>
            </a:r>
          </a:p>
          <a:p>
            <a:r>
              <a:rPr lang="en-US" dirty="0" smtClean="0"/>
              <a:t>HPC infrastructure</a:t>
            </a:r>
          </a:p>
          <a:p>
            <a:r>
              <a:rPr lang="en-US" dirty="0" smtClean="0"/>
              <a:t>Conceptualization of the project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41120"/>
            <a:ext cx="5664096" cy="172992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199" y="2845563"/>
            <a:ext cx="5694701" cy="333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199" y="6596390"/>
            <a:ext cx="9863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https://www.ics.forth.gr/cbml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Consortium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7941" y="1965960"/>
            <a:ext cx="2165959" cy="175882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National Center for Audiovisual Media and Communication (EKOME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Public sector</a:t>
            </a:r>
          </a:p>
          <a:p>
            <a:pPr lvl="1"/>
            <a:r>
              <a:rPr lang="en-US" dirty="0" smtClean="0"/>
              <a:t>Provides funding and support for foreign and domestic </a:t>
            </a:r>
            <a:r>
              <a:rPr lang="en-US" dirty="0"/>
              <a:t>audiovisual </a:t>
            </a:r>
            <a:r>
              <a:rPr lang="en-US" dirty="0" smtClean="0"/>
              <a:t>productions</a:t>
            </a:r>
          </a:p>
          <a:p>
            <a:r>
              <a:rPr lang="en-US" dirty="0" smtClean="0"/>
              <a:t>Whitefox</a:t>
            </a:r>
          </a:p>
          <a:p>
            <a:pPr lvl="1"/>
            <a:r>
              <a:rPr lang="en-US" dirty="0" smtClean="0"/>
              <a:t>Private sector </a:t>
            </a:r>
          </a:p>
          <a:p>
            <a:pPr lvl="1"/>
            <a:r>
              <a:rPr lang="en-US" dirty="0" smtClean="0"/>
              <a:t>Audiovisual productions</a:t>
            </a:r>
          </a:p>
          <a:p>
            <a:r>
              <a:rPr lang="en-US" dirty="0" smtClean="0"/>
              <a:t>AppArt</a:t>
            </a:r>
          </a:p>
          <a:p>
            <a:pPr lvl="1"/>
            <a:r>
              <a:rPr lang="en-US" dirty="0" smtClean="0"/>
              <a:t>Private sector</a:t>
            </a:r>
          </a:p>
          <a:p>
            <a:pPr lvl="1"/>
            <a:r>
              <a:rPr lang="en-US" dirty="0" smtClean="0"/>
              <a:t>Front-end and platform development</a:t>
            </a:r>
          </a:p>
          <a:p>
            <a:r>
              <a:rPr lang="en-US" dirty="0" smtClean="0"/>
              <a:t>DBC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xploitation </a:t>
            </a:r>
            <a:r>
              <a:rPr lang="en-US" dirty="0"/>
              <a:t>of </a:t>
            </a:r>
            <a:r>
              <a:rPr lang="en-US" dirty="0" smtClean="0"/>
              <a:t>research projects post funding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941" y="3682747"/>
            <a:ext cx="2285040" cy="2192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04" y="1965960"/>
            <a:ext cx="2221992" cy="1618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022612"/>
            <a:ext cx="2458678" cy="894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6596390"/>
            <a:ext cx="8607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https://loockme.com/en/consortium/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2432" y="1825625"/>
            <a:ext cx="5611368" cy="4351338"/>
          </a:xfrm>
        </p:spPr>
        <p:txBody>
          <a:bodyPr/>
          <a:lstStyle/>
          <a:p>
            <a:r>
              <a:rPr lang="en-US" dirty="0"/>
              <a:t>Budget: 329.000 €</a:t>
            </a:r>
            <a:endParaRPr lang="en-US" dirty="0" smtClean="0"/>
          </a:p>
          <a:p>
            <a:pPr lvl="1"/>
            <a:r>
              <a:rPr lang="en-US" dirty="0" smtClean="0"/>
              <a:t>European Regional Development Fund</a:t>
            </a:r>
          </a:p>
          <a:p>
            <a:pPr lvl="1"/>
            <a:r>
              <a:rPr lang="en-US" dirty="0" smtClean="0"/>
              <a:t>Greek Ministry of Economy and Development</a:t>
            </a:r>
          </a:p>
          <a:p>
            <a:pPr lvl="1"/>
            <a:r>
              <a:rPr lang="en-US" dirty="0" err="1" smtClean="0"/>
              <a:t>EPAnEK</a:t>
            </a:r>
            <a:r>
              <a:rPr lang="en-US" dirty="0" smtClean="0"/>
              <a:t> 2014-2020</a:t>
            </a:r>
          </a:p>
          <a:p>
            <a:pPr lvl="1"/>
            <a:r>
              <a:rPr lang="en-US" dirty="0" smtClean="0"/>
              <a:t>ESPA 2014-2020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07" t="2988" r="84674" b="18527"/>
          <a:stretch/>
        </p:blipFill>
        <p:spPr>
          <a:xfrm>
            <a:off x="594360" y="1825625"/>
            <a:ext cx="1792225" cy="1816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6307" t="2462" r="55369" b="19053"/>
          <a:stretch/>
        </p:blipFill>
        <p:spPr>
          <a:xfrm>
            <a:off x="3066357" y="1825625"/>
            <a:ext cx="2676075" cy="13808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2320" t="2988" r="992" b="18527"/>
          <a:stretch/>
        </p:blipFill>
        <p:spPr>
          <a:xfrm>
            <a:off x="3643882" y="4122055"/>
            <a:ext cx="2074166" cy="18166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6225" t="2988" r="19837" b="18527"/>
          <a:stretch/>
        </p:blipFill>
        <p:spPr>
          <a:xfrm>
            <a:off x="594360" y="4953429"/>
            <a:ext cx="2287860" cy="985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3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Greek economy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“</a:t>
            </a:r>
            <a:r>
              <a:rPr lang="en-US" b="1" dirty="0" smtClean="0"/>
              <a:t>tourism-</a:t>
            </a:r>
            <a:r>
              <a:rPr lang="en-US" dirty="0" smtClean="0"/>
              <a:t> </a:t>
            </a:r>
            <a:r>
              <a:rPr lang="en-US" dirty="0"/>
              <a:t>and shipping-based EU </a:t>
            </a:r>
            <a:r>
              <a:rPr lang="en-US" dirty="0" smtClean="0"/>
              <a:t>economy”</a:t>
            </a:r>
          </a:p>
          <a:p>
            <a:r>
              <a:rPr lang="en-US" dirty="0" smtClean="0"/>
              <a:t>GDP </a:t>
            </a:r>
            <a:r>
              <a:rPr lang="en-US" dirty="0"/>
              <a:t>– $209.79 billion</a:t>
            </a:r>
            <a:endParaRPr lang="en-US" dirty="0" smtClean="0"/>
          </a:p>
          <a:p>
            <a:pPr lvl="1"/>
            <a:r>
              <a:rPr lang="fr-FR" dirty="0"/>
              <a:t>agriculture:</a:t>
            </a:r>
            <a:r>
              <a:rPr lang="fr-FR" b="1" dirty="0"/>
              <a:t> </a:t>
            </a:r>
            <a:r>
              <a:rPr lang="fr-FR" dirty="0"/>
              <a:t>4.1% (2017 est</a:t>
            </a:r>
            <a:r>
              <a:rPr lang="fr-FR" dirty="0" smtClean="0"/>
              <a:t>.)</a:t>
            </a:r>
          </a:p>
          <a:p>
            <a:pPr lvl="1"/>
            <a:r>
              <a:rPr lang="fr-FR" dirty="0" err="1" smtClean="0"/>
              <a:t>industry</a:t>
            </a:r>
            <a:r>
              <a:rPr lang="fr-FR" dirty="0"/>
              <a:t>:</a:t>
            </a:r>
            <a:r>
              <a:rPr lang="fr-FR" b="1" dirty="0"/>
              <a:t> </a:t>
            </a:r>
            <a:r>
              <a:rPr lang="fr-FR" dirty="0"/>
              <a:t>16.9% (2017 est</a:t>
            </a:r>
            <a:r>
              <a:rPr lang="fr-FR" dirty="0" smtClean="0"/>
              <a:t>.)</a:t>
            </a:r>
          </a:p>
          <a:p>
            <a:pPr lvl="1"/>
            <a:r>
              <a:rPr lang="fr-FR" b="1" dirty="0" smtClean="0"/>
              <a:t>services</a:t>
            </a:r>
            <a:r>
              <a:rPr lang="fr-FR" b="1" dirty="0"/>
              <a:t>: 79.1% (2017 est</a:t>
            </a:r>
            <a:r>
              <a:rPr lang="fr-FR" b="1" dirty="0" smtClean="0"/>
              <a:t>.)</a:t>
            </a:r>
          </a:p>
          <a:p>
            <a:r>
              <a:rPr lang="fr-FR" dirty="0" smtClean="0"/>
              <a:t>Key industries</a:t>
            </a:r>
          </a:p>
          <a:p>
            <a:pPr lvl="1"/>
            <a:r>
              <a:rPr lang="en-US" b="1" dirty="0" smtClean="0"/>
              <a:t>tourism</a:t>
            </a:r>
            <a:r>
              <a:rPr lang="en-US" dirty="0"/>
              <a:t>, food and tobacco processing, textiles, chemicals, metal products; mining, </a:t>
            </a:r>
            <a:r>
              <a:rPr lang="en-US" dirty="0" smtClean="0"/>
              <a:t>petroleum</a:t>
            </a:r>
          </a:p>
          <a:p>
            <a:r>
              <a:rPr lang="en-US" dirty="0" smtClean="0"/>
              <a:t>Labor force</a:t>
            </a:r>
          </a:p>
          <a:p>
            <a:pPr lvl="1"/>
            <a:r>
              <a:rPr lang="en-US" dirty="0"/>
              <a:t>agriculture: 12.6</a:t>
            </a:r>
            <a:r>
              <a:rPr lang="en-US" dirty="0" smtClean="0"/>
              <a:t>%</a:t>
            </a:r>
            <a:endParaRPr lang="en-US" dirty="0"/>
          </a:p>
          <a:p>
            <a:pPr lvl="1"/>
            <a:r>
              <a:rPr lang="en-US" dirty="0"/>
              <a:t>industry: 15</a:t>
            </a:r>
            <a:r>
              <a:rPr lang="en-US" dirty="0" smtClean="0"/>
              <a:t>%</a:t>
            </a:r>
            <a:endParaRPr lang="en-US" dirty="0"/>
          </a:p>
          <a:p>
            <a:pPr lvl="1"/>
            <a:r>
              <a:rPr lang="en-US" b="1" dirty="0"/>
              <a:t>services: 72.4</a:t>
            </a:r>
            <a:r>
              <a:rPr lang="en-US" b="1" dirty="0" smtClean="0"/>
              <a:t>%</a:t>
            </a:r>
          </a:p>
          <a:p>
            <a:r>
              <a:rPr lang="en-US" b="1" dirty="0" smtClean="0"/>
              <a:t>“</a:t>
            </a:r>
            <a:r>
              <a:rPr lang="en-US" dirty="0"/>
              <a:t>TUI Expects its </a:t>
            </a:r>
            <a:r>
              <a:rPr lang="en-US" b="1" dirty="0"/>
              <a:t>Tourism</a:t>
            </a:r>
            <a:r>
              <a:rPr lang="en-US" dirty="0"/>
              <a:t> Numbers in </a:t>
            </a:r>
            <a:r>
              <a:rPr lang="en-US" b="1" dirty="0"/>
              <a:t>Greece</a:t>
            </a:r>
            <a:r>
              <a:rPr lang="en-US" dirty="0"/>
              <a:t> to Grow Up to 13% in </a:t>
            </a:r>
            <a:r>
              <a:rPr lang="en-US" b="1" dirty="0" smtClean="0"/>
              <a:t>2023”</a:t>
            </a:r>
          </a:p>
          <a:p>
            <a:r>
              <a:rPr lang="en-US" b="1" dirty="0" smtClean="0"/>
              <a:t>“</a:t>
            </a:r>
            <a:r>
              <a:rPr lang="en-US" dirty="0"/>
              <a:t>Greece's </a:t>
            </a:r>
            <a:r>
              <a:rPr lang="en-US" dirty="0" smtClean="0"/>
              <a:t>PM said … that </a:t>
            </a:r>
            <a:r>
              <a:rPr lang="en-US" dirty="0"/>
              <a:t>revenues from its all-important </a:t>
            </a:r>
            <a:r>
              <a:rPr lang="en-US" b="1" dirty="0"/>
              <a:t>tourism</a:t>
            </a:r>
            <a:r>
              <a:rPr lang="en-US" dirty="0"/>
              <a:t> industry will reach at least 18 billion </a:t>
            </a:r>
            <a:r>
              <a:rPr lang="en-US" dirty="0" smtClean="0"/>
              <a:t>euros”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Impact of films on tourism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800" dirty="0" smtClean="0"/>
              <a:t>Perception: “…Greece </a:t>
            </a:r>
            <a:r>
              <a:rPr lang="en-US" sz="1800" dirty="0"/>
              <a:t>(50.67%) with its </a:t>
            </a:r>
            <a:r>
              <a:rPr lang="en-US" sz="1800" b="1" dirty="0"/>
              <a:t>cultural</a:t>
            </a:r>
            <a:r>
              <a:rPr lang="en-US" sz="1800" dirty="0"/>
              <a:t> and </a:t>
            </a:r>
            <a:r>
              <a:rPr lang="en-US" sz="1800" b="1" dirty="0"/>
              <a:t>historical</a:t>
            </a:r>
            <a:r>
              <a:rPr lang="en-US" sz="1800" dirty="0"/>
              <a:t> </a:t>
            </a:r>
            <a:r>
              <a:rPr lang="en-US" sz="1800" dirty="0" smtClean="0"/>
              <a:t>sites…”</a:t>
            </a:r>
          </a:p>
          <a:p>
            <a:pPr lvl="1"/>
            <a:r>
              <a:rPr lang="en-US" sz="1400" dirty="0" smtClean="0"/>
              <a:t>Wen et al. (DOI: 10.1016/j.tmp.2018.09.006)</a:t>
            </a:r>
          </a:p>
          <a:p>
            <a:r>
              <a:rPr lang="en-US" sz="1800" dirty="0" smtClean="0"/>
              <a:t>“impacts </a:t>
            </a:r>
            <a:r>
              <a:rPr lang="en-US" sz="1800" dirty="0"/>
              <a:t>of </a:t>
            </a:r>
            <a:r>
              <a:rPr lang="en-US" sz="1800" i="1" dirty="0"/>
              <a:t>Captain Corelli's Mandolin</a:t>
            </a:r>
            <a:r>
              <a:rPr lang="en-US" sz="1800" dirty="0"/>
              <a:t> on the Island of Cephalonia in Greece. The case supports previous research claiming that </a:t>
            </a:r>
            <a:r>
              <a:rPr lang="en-US" sz="1800" b="1" dirty="0"/>
              <a:t>films can have a powerful influence on travel decisions</a:t>
            </a:r>
            <a:r>
              <a:rPr lang="en-US" sz="1800" b="1" dirty="0" smtClean="0"/>
              <a:t>.</a:t>
            </a:r>
            <a:r>
              <a:rPr lang="en-US" sz="1800" dirty="0" smtClean="0"/>
              <a:t>”</a:t>
            </a:r>
          </a:p>
          <a:p>
            <a:pPr lvl="1"/>
            <a:r>
              <a:rPr lang="en-US" sz="1400" dirty="0" smtClean="0"/>
              <a:t>Hudson et al. (DOI:  10.1177/1356766706064619)</a:t>
            </a:r>
          </a:p>
          <a:p>
            <a:r>
              <a:rPr lang="en-US" sz="1800" dirty="0"/>
              <a:t>“On the Greek island of Mykonos, tourists can take a room at the </a:t>
            </a:r>
            <a:r>
              <a:rPr lang="en-US" sz="1800" dirty="0" err="1"/>
              <a:t>Manoulas</a:t>
            </a:r>
            <a:r>
              <a:rPr lang="en-US" sz="1800" dirty="0"/>
              <a:t> Beach Hotel, scene of the film Shirley Valentine.”, “</a:t>
            </a:r>
            <a:r>
              <a:rPr lang="en-US" sz="1800" b="1" dirty="0"/>
              <a:t>50% increase over 3 </a:t>
            </a:r>
            <a:r>
              <a:rPr lang="en-US" sz="1800" b="1" dirty="0" smtClean="0"/>
              <a:t>years</a:t>
            </a:r>
            <a:r>
              <a:rPr lang="en-US" sz="1800" dirty="0" smtClean="0"/>
              <a:t>”</a:t>
            </a:r>
          </a:p>
          <a:p>
            <a:pPr lvl="1"/>
            <a:r>
              <a:rPr lang="en-US" sz="1400" dirty="0"/>
              <a:t>Hudson et al. </a:t>
            </a:r>
            <a:r>
              <a:rPr lang="en-US" sz="1400" dirty="0" smtClean="0"/>
              <a:t>(DOI</a:t>
            </a:r>
            <a:r>
              <a:rPr lang="en-US" sz="1400" dirty="0"/>
              <a:t>: </a:t>
            </a:r>
            <a:r>
              <a:rPr lang="en-US" sz="1400" dirty="0" smtClean="0"/>
              <a:t>10.1177/0047287506286720)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39788" y="6427113"/>
            <a:ext cx="9986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https://www.cia.gov/the-world-factbook/countries/greece</a:t>
            </a:r>
            <a:r>
              <a:rPr lang="en-US" sz="1100" dirty="0" smtClean="0"/>
              <a:t>/</a:t>
            </a:r>
          </a:p>
          <a:p>
            <a:r>
              <a:rPr lang="en-US" sz="1100" dirty="0"/>
              <a:t>https://www.oecd.org/economy/greece-economic-snapshot/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LoockMe aspires to offer?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Location services</a:t>
            </a:r>
          </a:p>
          <a:p>
            <a:pPr lvl="1"/>
            <a:r>
              <a:rPr lang="en-US" dirty="0" smtClean="0"/>
              <a:t>Transport infrastructure</a:t>
            </a:r>
          </a:p>
          <a:p>
            <a:pPr lvl="1"/>
            <a:r>
              <a:rPr lang="en-US" dirty="0" smtClean="0"/>
              <a:t>Accommodation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Other resources like electricity or water</a:t>
            </a:r>
          </a:p>
          <a:p>
            <a:r>
              <a:rPr lang="en-US" dirty="0" smtClean="0"/>
              <a:t>Funding &amp; tax break information</a:t>
            </a:r>
          </a:p>
          <a:p>
            <a:r>
              <a:rPr lang="en-US" dirty="0" smtClean="0"/>
              <a:t>Baseline legal information</a:t>
            </a:r>
          </a:p>
          <a:p>
            <a:pPr lvl="1"/>
            <a:r>
              <a:rPr lang="en-US" dirty="0" smtClean="0"/>
              <a:t>Required permits</a:t>
            </a:r>
          </a:p>
          <a:p>
            <a:pPr lvl="1"/>
            <a:r>
              <a:rPr lang="en-US" dirty="0" smtClean="0"/>
              <a:t>Fees</a:t>
            </a:r>
          </a:p>
          <a:p>
            <a:r>
              <a:rPr lang="en-US" dirty="0" smtClean="0"/>
              <a:t>Local talent</a:t>
            </a:r>
          </a:p>
          <a:p>
            <a:r>
              <a:rPr lang="en-US" dirty="0" smtClean="0"/>
              <a:t>Scout locations without visiting different areas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Foreign and local audiovisual producers can access previously unknown locations</a:t>
            </a:r>
          </a:p>
          <a:p>
            <a:r>
              <a:rPr lang="en-US" dirty="0" smtClean="0"/>
              <a:t>Individuals can make their property available </a:t>
            </a:r>
          </a:p>
          <a:p>
            <a:r>
              <a:rPr lang="en-US" dirty="0" smtClean="0"/>
              <a:t>Local governments can share landmarks &amp; locations</a:t>
            </a:r>
          </a:p>
          <a:p>
            <a:r>
              <a:rPr lang="en-US" dirty="0" smtClean="0"/>
              <a:t>More opportunities for growth in local communities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LoockMe platform – User Interface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page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4" y="2587811"/>
            <a:ext cx="5157787" cy="351911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Home page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6"/>
          <a:stretch/>
        </p:blipFill>
        <p:spPr>
          <a:xfrm>
            <a:off x="6265519" y="2469672"/>
            <a:ext cx="3385615" cy="36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LoockMe platform – User Interface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Advanced 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AIAI / EANN (EAAAI) 2023, Leon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656" y="5881353"/>
            <a:ext cx="1524000" cy="887393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8" y="2962407"/>
            <a:ext cx="5435278" cy="2918945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87" y="2962407"/>
            <a:ext cx="5420126" cy="29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12412</TotalTime>
  <Words>1565</Words>
  <Application>Microsoft Office PowerPoint</Application>
  <PresentationFormat>Widescreen</PresentationFormat>
  <Paragraphs>334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LoockMe: An Ever Evolving Artificial Intelligence Platform for Location Scouting in Greece</vt:lpstr>
      <vt:lpstr>Presentation outline</vt:lpstr>
      <vt:lpstr>Consortium</vt:lpstr>
      <vt:lpstr>Consortium</vt:lpstr>
      <vt:lpstr>Funding</vt:lpstr>
      <vt:lpstr>Rational</vt:lpstr>
      <vt:lpstr>What LoockMe aspires to offer?</vt:lpstr>
      <vt:lpstr>LoockMe platform – User Interface</vt:lpstr>
      <vt:lpstr>LoockMe platform – User Interface</vt:lpstr>
      <vt:lpstr>Datasets</vt:lpstr>
      <vt:lpstr>Natural language processing</vt:lpstr>
      <vt:lpstr>Greek locations</vt:lpstr>
      <vt:lpstr>Platform design</vt:lpstr>
      <vt:lpstr>Main AI concept</vt:lpstr>
      <vt:lpstr>LoockMe platform use cases</vt:lpstr>
      <vt:lpstr>LoockMe platform usability scenarios</vt:lpstr>
      <vt:lpstr>LoockMe platform usability scenarios</vt:lpstr>
      <vt:lpstr>Natural language processing</vt:lpstr>
      <vt:lpstr>Natural language processing</vt:lpstr>
      <vt:lpstr>Deep learning image analysis</vt:lpstr>
      <vt:lpstr>Transfer learning</vt:lpstr>
      <vt:lpstr>Performance analysis</vt:lpstr>
      <vt:lpstr>Assessing the fitting status</vt:lpstr>
      <vt:lpstr>Interpretability of the LoockMe models</vt:lpstr>
      <vt:lpstr>Less than perfect… attention!</vt:lpstr>
      <vt:lpstr>Challenges</vt:lpstr>
      <vt:lpstr>Common errors during annotation and labeling</vt:lpstr>
      <vt:lpstr>More errors!</vt:lpstr>
      <vt:lpstr>Closing remarks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Eleftherios Trivizakis</dc:creator>
  <cp:lastModifiedBy>Eleftherios Trivizakis</cp:lastModifiedBy>
  <cp:revision>109</cp:revision>
  <dcterms:created xsi:type="dcterms:W3CDTF">2023-05-23T08:17:52Z</dcterms:created>
  <dcterms:modified xsi:type="dcterms:W3CDTF">2023-06-15T08:18:47Z</dcterms:modified>
</cp:coreProperties>
</file>